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62" r:id="rId3"/>
    <p:sldId id="263" r:id="rId4"/>
    <p:sldId id="264" r:id="rId5"/>
    <p:sldId id="265" r:id="rId6"/>
    <p:sldId id="266" r:id="rId7"/>
    <p:sldId id="257" r:id="rId8"/>
    <p:sldId id="258" r:id="rId9"/>
    <p:sldId id="259" r:id="rId10"/>
    <p:sldId id="260" r:id="rId11"/>
    <p:sldId id="261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1554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01.11.2023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01.11.2023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01.11.2023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01.11.2023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/>
              <a:t>Образец текста</a:t>
            </a:r>
          </a:p>
          <a:p>
            <a:pPr lvl="1" eaLnBrk="1" latinLnBrk="0" hangingPunct="1"/>
            <a:r>
              <a:rPr kumimoji="0" lang="ru-RU"/>
              <a:t>Второй уровень</a:t>
            </a:r>
          </a:p>
          <a:p>
            <a:pPr lvl="2" eaLnBrk="1" latinLnBrk="0" hangingPunct="1"/>
            <a:r>
              <a:rPr kumimoji="0" lang="ru-RU"/>
              <a:t>Третий уровень</a:t>
            </a:r>
          </a:p>
          <a:p>
            <a:pPr lvl="3" eaLnBrk="1" latinLnBrk="0" hangingPunct="1"/>
            <a:r>
              <a:rPr kumimoji="0" lang="ru-RU"/>
              <a:t>Четвертый уровень</a:t>
            </a:r>
          </a:p>
          <a:p>
            <a:pPr lvl="4" eaLnBrk="1" latinLnBrk="0" hangingPunct="1"/>
            <a:r>
              <a:rPr kumimoji="0" lang="ru-RU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01.11.2023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331640" y="476672"/>
            <a:ext cx="7598078" cy="1152128"/>
          </a:xfrm>
        </p:spPr>
        <p:txBody>
          <a:bodyPr>
            <a:noAutofit/>
          </a:bodyPr>
          <a:lstStyle/>
          <a:p>
            <a:pPr algn="l"/>
            <a:r>
              <a:rPr lang="ru-RU" sz="2400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МКОУ «Любимовская  средняя общеобразовательная школа» </a:t>
            </a:r>
            <a:r>
              <a:rPr lang="ru-RU" sz="2400" dirty="0" err="1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Кореневского</a:t>
            </a:r>
            <a:r>
              <a:rPr lang="ru-RU" sz="2400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района Курской области 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35696" y="2276872"/>
            <a:ext cx="5646714" cy="1785950"/>
          </a:xfrm>
        </p:spPr>
        <p:txBody>
          <a:bodyPr>
            <a:normAutofit fontScale="25000" lnSpcReduction="20000"/>
          </a:bodyPr>
          <a:lstStyle/>
          <a:p>
            <a:pPr algn="ctr">
              <a:lnSpc>
                <a:spcPct val="120000"/>
              </a:lnSpc>
              <a:spcBef>
                <a:spcPts val="0"/>
              </a:spcBef>
            </a:pPr>
            <a:r>
              <a:rPr lang="ru-RU" sz="11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Дорожная карта </a:t>
            </a:r>
          </a:p>
          <a:p>
            <a:pPr algn="ctr">
              <a:lnSpc>
                <a:spcPct val="120000"/>
              </a:lnSpc>
              <a:spcBef>
                <a:spcPts val="0"/>
              </a:spcBef>
            </a:pPr>
            <a:r>
              <a:rPr lang="ru-RU" sz="11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по подготовке к проведению государственной итоговой аттестации по образовательным</a:t>
            </a:r>
            <a:endParaRPr lang="ru-RU" sz="112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ct val="120000"/>
              </a:lnSpc>
              <a:spcBef>
                <a:spcPts val="0"/>
              </a:spcBef>
            </a:pPr>
            <a:r>
              <a:rPr lang="ru-RU" sz="11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программам основного общего и среднего общего образования </a:t>
            </a:r>
          </a:p>
          <a:p>
            <a:pPr algn="ctr">
              <a:lnSpc>
                <a:spcPct val="120000"/>
              </a:lnSpc>
              <a:spcBef>
                <a:spcPts val="0"/>
              </a:spcBef>
            </a:pPr>
            <a:r>
              <a:rPr lang="ru-RU" sz="11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 2024 году</a:t>
            </a:r>
            <a:endParaRPr lang="ru-RU" sz="112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14356"/>
            <a:ext cx="8219256" cy="574138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Основные направления реализации Дорожной карты:</a:t>
            </a:r>
          </a:p>
          <a:p>
            <a:pPr>
              <a:buNone/>
            </a:pPr>
            <a:endParaRPr lang="ru-RU" b="1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10000"/>
              </a:lnSpc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- аналитическое;</a:t>
            </a:r>
          </a:p>
          <a:p>
            <a:pPr>
              <a:lnSpc>
                <a:spcPct val="110000"/>
              </a:lnSpc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- мероприятия по повышению качества результатов ГИА-2024; </a:t>
            </a:r>
          </a:p>
          <a:p>
            <a:pPr>
              <a:lnSpc>
                <a:spcPct val="110000"/>
              </a:lnSpc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- нормативно-правовое, инструктивно-методическое;</a:t>
            </a:r>
          </a:p>
          <a:p>
            <a:pPr>
              <a:lnSpc>
                <a:spcPct val="110000"/>
              </a:lnSpc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- информационное;</a:t>
            </a:r>
          </a:p>
          <a:p>
            <a:pPr>
              <a:lnSpc>
                <a:spcPct val="110000"/>
              </a:lnSpc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- организационное.</a:t>
            </a:r>
          </a:p>
          <a:p>
            <a:pPr>
              <a:lnSpc>
                <a:spcPct val="110000"/>
              </a:lnSpc>
              <a:buNone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57166"/>
            <a:ext cx="8219256" cy="6098570"/>
          </a:xfrm>
        </p:spPr>
        <p:txBody>
          <a:bodyPr>
            <a:normAutofit lnSpcReduction="10000"/>
          </a:bodyPr>
          <a:lstStyle/>
          <a:p>
            <a:r>
              <a:rPr lang="ru-RU" b="1" dirty="0"/>
              <a:t>Планируемые  результаты:</a:t>
            </a:r>
            <a:endParaRPr lang="ru-RU" dirty="0"/>
          </a:p>
          <a:p>
            <a:r>
              <a:rPr lang="ru-RU" dirty="0"/>
              <a:t>- улучшение качества преподавания учебных предметов;</a:t>
            </a:r>
          </a:p>
          <a:p>
            <a:r>
              <a:rPr lang="ru-RU" dirty="0"/>
              <a:t>- мотивированный (осознанный) выбор предметов на ГИА;</a:t>
            </a:r>
          </a:p>
          <a:p>
            <a:r>
              <a:rPr lang="ru-RU" dirty="0"/>
              <a:t>-  соблюдение процедуры ГИА, обеспечение информационной безопасности при подготовке и проведении ГИА;</a:t>
            </a:r>
          </a:p>
          <a:p>
            <a:r>
              <a:rPr lang="ru-RU" dirty="0"/>
              <a:t>-  эффективность механизмов оценки результатов образования учащихся, деятельности педагогических работников;</a:t>
            </a:r>
          </a:p>
          <a:p>
            <a:r>
              <a:rPr lang="ru-RU" dirty="0"/>
              <a:t>- повышение эффективности деятельности школы  по организации и проведении ГИА;</a:t>
            </a:r>
          </a:p>
          <a:p>
            <a:r>
              <a:rPr lang="ru-RU" dirty="0"/>
              <a:t>- конкурентоспособность школы.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/>
              <a:t>Анализ результатов ОГЭ </a:t>
            </a:r>
            <a:br>
              <a:rPr lang="ru-RU" dirty="0"/>
            </a:br>
            <a:r>
              <a:rPr lang="ru-RU" dirty="0"/>
              <a:t>2019-2022гг.</a:t>
            </a: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67544" y="1916832"/>
          <a:ext cx="8496944" cy="34126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03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37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6815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6815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51216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№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err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</a:t>
                      </a:r>
                      <a:r>
                        <a:rPr lang="ru-RU" sz="14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/</a:t>
                      </a:r>
                      <a:r>
                        <a:rPr lang="ru-RU" sz="1400" b="1" dirty="0" err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77965" marR="7796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Предмет 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77965" marR="7796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Средний балл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2022г.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77965" marR="7796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Учитель 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77965" marR="7796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Средний балл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2021г.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77965" marR="7796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Учитель </a:t>
                      </a:r>
                      <a:endParaRPr lang="ru-RU" sz="14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77965" marR="7796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Средний балл</a:t>
                      </a:r>
                      <a:endParaRPr lang="ru-RU" sz="14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2019г.</a:t>
                      </a:r>
                      <a:endParaRPr lang="ru-RU" sz="14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77965" marR="7796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Учитель </a:t>
                      </a:r>
                      <a:endParaRPr lang="ru-RU" sz="14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77965" marR="77965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77965" marR="7796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Русский язык</a:t>
                      </a:r>
                    </a:p>
                  </a:txBody>
                  <a:tcPr marL="77965" marR="7796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3,5</a:t>
                      </a:r>
                    </a:p>
                  </a:txBody>
                  <a:tcPr marL="77965" marR="7796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Бутаревич</a:t>
                      </a:r>
                      <a:r>
                        <a:rPr lang="ru-RU" sz="1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О.П</a:t>
                      </a:r>
                    </a:p>
                  </a:txBody>
                  <a:tcPr marL="77965" marR="7796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77965" marR="7796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Марченко</a:t>
                      </a:r>
                      <a:r>
                        <a:rPr lang="ru-RU" sz="1400" baseline="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Г.А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77965" marR="7796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77965" marR="7796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Бутаревич</a:t>
                      </a:r>
                      <a:r>
                        <a:rPr lang="ru-RU" sz="1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О.П</a:t>
                      </a:r>
                    </a:p>
                  </a:txBody>
                  <a:tcPr marL="77965" marR="77965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77965" marR="7796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Математика </a:t>
                      </a:r>
                    </a:p>
                  </a:txBody>
                  <a:tcPr marL="77965" marR="7796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3,5</a:t>
                      </a:r>
                    </a:p>
                  </a:txBody>
                  <a:tcPr marL="77965" marR="7796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Белоусова Е.В.</a:t>
                      </a:r>
                    </a:p>
                  </a:txBody>
                  <a:tcPr marL="77965" marR="7796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77965" marR="7796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Белоусова Е.В.</a:t>
                      </a:r>
                    </a:p>
                  </a:txBody>
                  <a:tcPr marL="77965" marR="7796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3,75</a:t>
                      </a:r>
                    </a:p>
                  </a:txBody>
                  <a:tcPr marL="77965" marR="7796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Белоусова Е.В.</a:t>
                      </a:r>
                    </a:p>
                  </a:txBody>
                  <a:tcPr marL="77965" marR="77965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77965" marR="7796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Биология </a:t>
                      </a:r>
                    </a:p>
                  </a:txBody>
                  <a:tcPr marL="77965" marR="7796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2,5</a:t>
                      </a:r>
                    </a:p>
                  </a:txBody>
                  <a:tcPr marL="77965" marR="7796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Резников П.А.</a:t>
                      </a:r>
                    </a:p>
                  </a:txBody>
                  <a:tcPr marL="77965" marR="7796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</a:t>
                      </a:r>
                    </a:p>
                  </a:txBody>
                  <a:tcPr marL="77965" marR="7796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</a:t>
                      </a:r>
                    </a:p>
                  </a:txBody>
                  <a:tcPr marL="77965" marR="7796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77965" marR="7796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Резников П.А.</a:t>
                      </a:r>
                    </a:p>
                  </a:txBody>
                  <a:tcPr marL="77965" marR="77965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77965" marR="7796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География </a:t>
                      </a:r>
                    </a:p>
                  </a:txBody>
                  <a:tcPr marL="77965" marR="7796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77965" marR="7796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Резников</a:t>
                      </a:r>
                      <a:r>
                        <a:rPr lang="ru-RU" sz="1400" baseline="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П.А.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77965" marR="7796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</a:t>
                      </a:r>
                    </a:p>
                  </a:txBody>
                  <a:tcPr marL="77965" marR="7796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</a:t>
                      </a:r>
                    </a:p>
                  </a:txBody>
                  <a:tcPr marL="77965" marR="7796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</a:t>
                      </a:r>
                    </a:p>
                  </a:txBody>
                  <a:tcPr marL="77965" marR="7796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</a:t>
                      </a:r>
                    </a:p>
                  </a:txBody>
                  <a:tcPr marL="77965" marR="77965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5</a:t>
                      </a:r>
                    </a:p>
                  </a:txBody>
                  <a:tcPr marL="77965" marR="7796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Обществознание </a:t>
                      </a:r>
                    </a:p>
                  </a:txBody>
                  <a:tcPr marL="77965" marR="7796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</a:t>
                      </a:r>
                    </a:p>
                  </a:txBody>
                  <a:tcPr marL="77965" marR="7796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</a:t>
                      </a:r>
                    </a:p>
                  </a:txBody>
                  <a:tcPr marL="77965" marR="7796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</a:t>
                      </a:r>
                    </a:p>
                  </a:txBody>
                  <a:tcPr marL="77965" marR="7796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</a:t>
                      </a:r>
                    </a:p>
                  </a:txBody>
                  <a:tcPr marL="77965" marR="7796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3,25</a:t>
                      </a:r>
                    </a:p>
                  </a:txBody>
                  <a:tcPr marL="77965" marR="7796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Келенджеридзе</a:t>
                      </a:r>
                      <a:r>
                        <a:rPr lang="ru-RU" sz="1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В.В.</a:t>
                      </a:r>
                    </a:p>
                  </a:txBody>
                  <a:tcPr marL="77965" marR="77965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6</a:t>
                      </a:r>
                    </a:p>
                  </a:txBody>
                  <a:tcPr marL="77965" marR="7796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Физика</a:t>
                      </a:r>
                    </a:p>
                  </a:txBody>
                  <a:tcPr marL="77965" marR="7796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</a:t>
                      </a:r>
                    </a:p>
                  </a:txBody>
                  <a:tcPr marL="77965" marR="7796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</a:t>
                      </a:r>
                    </a:p>
                  </a:txBody>
                  <a:tcPr marL="77965" marR="7796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</a:t>
                      </a:r>
                    </a:p>
                  </a:txBody>
                  <a:tcPr marL="77965" marR="7796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</a:t>
                      </a:r>
                    </a:p>
                  </a:txBody>
                  <a:tcPr marL="77965" marR="7796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77965" marR="7796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Гусева Н.В.</a:t>
                      </a:r>
                    </a:p>
                  </a:txBody>
                  <a:tcPr marL="77965" marR="77965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77965" marR="77965" marT="0" marB="0"/>
                </a:tc>
                <a:tc gridSpan="7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В 2020  и 2023 годах</a:t>
                      </a:r>
                      <a:r>
                        <a:rPr lang="ru-RU" sz="1400" baseline="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ru-RU" sz="14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-  ОГЭ  в форме промежуточной аттестации</a:t>
                      </a:r>
                    </a:p>
                  </a:txBody>
                  <a:tcPr marL="77965" marR="77965" marT="0" marB="0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77965" marR="77965" marT="0" marB="0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77965" marR="77965" marT="0" marB="0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77965" marR="77965" marT="0" marB="0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77965" marR="77965" marT="0" marB="0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77965" marR="77965" marT="0" marB="0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77965" marR="77965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7239000" cy="648072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/>
              <a:t>Анализ результатов ЕГЭ</a:t>
            </a: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323528" y="980724"/>
          <a:ext cx="8568952" cy="482653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80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9208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9208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9208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0811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9208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00984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9035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87418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№</a:t>
                      </a:r>
                      <a:endParaRPr lang="ru-RU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err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</a:t>
                      </a:r>
                      <a:r>
                        <a:rPr lang="ru-RU" sz="12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/</a:t>
                      </a:r>
                      <a:r>
                        <a:rPr lang="ru-RU" sz="1200" b="1" dirty="0" err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</a:t>
                      </a:r>
                      <a:endParaRPr lang="ru-RU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Предмет </a:t>
                      </a:r>
                      <a:endParaRPr lang="ru-RU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Средний</a:t>
                      </a:r>
                      <a:r>
                        <a:rPr lang="ru-RU" sz="1200" b="1" baseline="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балл</a:t>
                      </a:r>
                      <a:endParaRPr lang="ru-RU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2023г.</a:t>
                      </a:r>
                      <a:endParaRPr lang="ru-RU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Учитель </a:t>
                      </a:r>
                      <a:endParaRPr lang="ru-RU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Средний</a:t>
                      </a:r>
                      <a:r>
                        <a:rPr lang="ru-RU" sz="1200" b="1" baseline="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балл</a:t>
                      </a:r>
                      <a:endParaRPr lang="ru-RU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2022г.</a:t>
                      </a:r>
                      <a:endParaRPr lang="ru-RU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Учитель</a:t>
                      </a:r>
                      <a:endParaRPr lang="ru-RU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Средний</a:t>
                      </a:r>
                      <a:r>
                        <a:rPr lang="ru-RU" sz="1200" b="1" baseline="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балл</a:t>
                      </a:r>
                      <a:endParaRPr lang="ru-RU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2020г</a:t>
                      </a:r>
                      <a:endParaRPr lang="ru-RU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Учитель</a:t>
                      </a:r>
                      <a:endParaRPr lang="ru-RU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Средний</a:t>
                      </a:r>
                      <a:r>
                        <a:rPr lang="ru-RU" sz="1200" b="1" baseline="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 балл</a:t>
                      </a:r>
                      <a:endParaRPr lang="ru-RU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2019г.</a:t>
                      </a:r>
                      <a:endParaRPr lang="ru-RU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Учитель</a:t>
                      </a:r>
                      <a:endParaRPr lang="ru-RU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6597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Русский язык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69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Бутаревич</a:t>
                      </a:r>
                      <a:r>
                        <a:rPr lang="ru-RU" sz="1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О.П.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48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Марченко</a:t>
                      </a:r>
                      <a:r>
                        <a:rPr lang="ru-RU" sz="1400" baseline="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Г.А.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57,3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Бутаревич</a:t>
                      </a:r>
                      <a:r>
                        <a:rPr lang="ru-RU" sz="1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. О.П.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247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Математика (базовая)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</a:t>
                      </a:r>
                      <a:endParaRPr lang="ru-RU" sz="14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Белоусова Е.В.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Гусева Н.В.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7137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Обществознание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49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Келенджеридзе</a:t>
                      </a:r>
                      <a:r>
                        <a:rPr lang="ru-RU" sz="1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В.В.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2008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История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</a:t>
                      </a:r>
                      <a:endParaRPr lang="ru-RU" sz="14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</a:t>
                      </a:r>
                      <a:endParaRPr lang="ru-RU" sz="14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</a:t>
                      </a:r>
                      <a:endParaRPr lang="ru-RU" sz="14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52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Келенджеридзе</a:t>
                      </a:r>
                      <a:r>
                        <a:rPr lang="ru-RU" sz="1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В.В.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4951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Биология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Резников</a:t>
                      </a:r>
                      <a:r>
                        <a:rPr lang="ru-RU" sz="1400" b="0" baseline="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П.А.</a:t>
                      </a:r>
                      <a:endParaRPr lang="ru-RU" sz="1400" b="0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4951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6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География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39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4951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 gridSpan="9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В 2020-2021 учебном году контингент</a:t>
                      </a:r>
                      <a:r>
                        <a:rPr lang="ru-RU" sz="1400" baseline="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11 класса отсутствовал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400" dirty="0"/>
              <a:t>Количество выпускников 9 класса, получивших аттестат</a:t>
            </a:r>
            <a:br>
              <a:rPr lang="ru-RU" sz="2400" dirty="0"/>
            </a:br>
            <a:endParaRPr lang="ru-RU" sz="24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935163"/>
          <a:ext cx="8229600" cy="2494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/>
                        <a:t>Год выпуска</a:t>
                      </a:r>
                    </a:p>
                  </a:txBody>
                  <a:tcPr marL="103953" marR="103953"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Всего учеников</a:t>
                      </a:r>
                    </a:p>
                  </a:txBody>
                  <a:tcPr marL="103953" marR="103953"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Получили аттестаты</a:t>
                      </a:r>
                    </a:p>
                  </a:txBody>
                  <a:tcPr marL="103953" marR="103953"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Из них с отличием</a:t>
                      </a:r>
                    </a:p>
                  </a:txBody>
                  <a:tcPr marL="103953" marR="103953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/>
                        <a:t>2019</a:t>
                      </a:r>
                    </a:p>
                  </a:txBody>
                  <a:tcPr marL="103953" marR="10395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4</a:t>
                      </a:r>
                    </a:p>
                  </a:txBody>
                  <a:tcPr marL="103953" marR="10395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4</a:t>
                      </a:r>
                    </a:p>
                  </a:txBody>
                  <a:tcPr marL="103953" marR="10395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0</a:t>
                      </a:r>
                    </a:p>
                  </a:txBody>
                  <a:tcPr marL="103953" marR="103953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/>
                        <a:t>2020</a:t>
                      </a:r>
                    </a:p>
                  </a:txBody>
                  <a:tcPr marL="103953" marR="10395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2</a:t>
                      </a:r>
                    </a:p>
                  </a:txBody>
                  <a:tcPr marL="103953" marR="10395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2</a:t>
                      </a:r>
                    </a:p>
                  </a:txBody>
                  <a:tcPr marL="103953" marR="10395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0</a:t>
                      </a:r>
                    </a:p>
                  </a:txBody>
                  <a:tcPr marL="103953" marR="103953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/>
                        <a:t>2021</a:t>
                      </a:r>
                    </a:p>
                  </a:txBody>
                  <a:tcPr marL="103953" marR="10395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3</a:t>
                      </a:r>
                    </a:p>
                  </a:txBody>
                  <a:tcPr marL="103953" marR="10395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3</a:t>
                      </a:r>
                    </a:p>
                  </a:txBody>
                  <a:tcPr marL="103953" marR="10395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0</a:t>
                      </a:r>
                    </a:p>
                  </a:txBody>
                  <a:tcPr marL="103953" marR="103953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/>
                        <a:t>2022</a:t>
                      </a:r>
                    </a:p>
                  </a:txBody>
                  <a:tcPr marL="103953" marR="10395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2</a:t>
                      </a:r>
                    </a:p>
                  </a:txBody>
                  <a:tcPr marL="103953" marR="10395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2</a:t>
                      </a:r>
                    </a:p>
                  </a:txBody>
                  <a:tcPr marL="103953" marR="10395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0</a:t>
                      </a:r>
                    </a:p>
                  </a:txBody>
                  <a:tcPr marL="103953" marR="103953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/>
                        <a:t>2023</a:t>
                      </a:r>
                    </a:p>
                  </a:txBody>
                  <a:tcPr marL="103953" marR="10395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2</a:t>
                      </a:r>
                    </a:p>
                  </a:txBody>
                  <a:tcPr marL="103953" marR="10395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2</a:t>
                      </a:r>
                    </a:p>
                  </a:txBody>
                  <a:tcPr marL="103953" marR="10395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0</a:t>
                      </a:r>
                    </a:p>
                  </a:txBody>
                  <a:tcPr marL="103953" marR="103953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400" dirty="0"/>
              <a:t>Количество выпускников 11 класса, получивших аттестат </a:t>
            </a:r>
            <a:br>
              <a:rPr lang="ru-RU" sz="2400" dirty="0"/>
            </a:br>
            <a:endParaRPr lang="ru-RU" sz="24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935163"/>
          <a:ext cx="8229600" cy="249974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/>
                        <a:t>Год выпуска</a:t>
                      </a:r>
                    </a:p>
                  </a:txBody>
                  <a:tcPr marL="103953" marR="103953"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Всего  учеников</a:t>
                      </a:r>
                    </a:p>
                  </a:txBody>
                  <a:tcPr marL="103953" marR="103953"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Получили аттестаты</a:t>
                      </a:r>
                    </a:p>
                  </a:txBody>
                  <a:tcPr marL="103953" marR="103953"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Из них с отличием</a:t>
                      </a:r>
                    </a:p>
                  </a:txBody>
                  <a:tcPr marL="103953" marR="103953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/>
                        <a:t>2019</a:t>
                      </a:r>
                    </a:p>
                  </a:txBody>
                  <a:tcPr marL="103953" marR="10395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3</a:t>
                      </a:r>
                    </a:p>
                  </a:txBody>
                  <a:tcPr marL="103953" marR="10395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3</a:t>
                      </a:r>
                    </a:p>
                  </a:txBody>
                  <a:tcPr marL="103953" marR="10395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0</a:t>
                      </a:r>
                    </a:p>
                  </a:txBody>
                  <a:tcPr marL="103953" marR="103953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6307">
                <a:tc>
                  <a:txBody>
                    <a:bodyPr/>
                    <a:lstStyle/>
                    <a:p>
                      <a:r>
                        <a:rPr lang="ru-RU" dirty="0"/>
                        <a:t>2020</a:t>
                      </a:r>
                    </a:p>
                  </a:txBody>
                  <a:tcPr marL="103953" marR="10395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2</a:t>
                      </a:r>
                    </a:p>
                  </a:txBody>
                  <a:tcPr marL="103953" marR="10395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2</a:t>
                      </a:r>
                    </a:p>
                  </a:txBody>
                  <a:tcPr marL="103953" marR="10395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0</a:t>
                      </a:r>
                    </a:p>
                  </a:txBody>
                  <a:tcPr marL="103953" marR="103953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/>
                        <a:t>2021</a:t>
                      </a:r>
                    </a:p>
                  </a:txBody>
                  <a:tcPr marL="103953" marR="10395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0</a:t>
                      </a:r>
                    </a:p>
                  </a:txBody>
                  <a:tcPr marL="103953" marR="10395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0</a:t>
                      </a:r>
                    </a:p>
                  </a:txBody>
                  <a:tcPr marL="103953" marR="10395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0</a:t>
                      </a:r>
                    </a:p>
                  </a:txBody>
                  <a:tcPr marL="103953" marR="103953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/>
                        <a:t>2022</a:t>
                      </a:r>
                    </a:p>
                  </a:txBody>
                  <a:tcPr marL="103953" marR="10395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1</a:t>
                      </a:r>
                    </a:p>
                  </a:txBody>
                  <a:tcPr marL="103953" marR="10395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1</a:t>
                      </a:r>
                    </a:p>
                  </a:txBody>
                  <a:tcPr marL="103953" marR="10395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0</a:t>
                      </a:r>
                    </a:p>
                  </a:txBody>
                  <a:tcPr marL="103953" marR="103953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/>
                        <a:t>2023</a:t>
                      </a:r>
                    </a:p>
                  </a:txBody>
                  <a:tcPr marL="103953" marR="10395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2</a:t>
                      </a:r>
                    </a:p>
                  </a:txBody>
                  <a:tcPr marL="103953" marR="10395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2</a:t>
                      </a:r>
                    </a:p>
                  </a:txBody>
                  <a:tcPr marL="103953" marR="10395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0</a:t>
                      </a:r>
                    </a:p>
                  </a:txBody>
                  <a:tcPr marL="103953" marR="103953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92696"/>
            <a:ext cx="7239000" cy="432048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Анализ участия в муниципальном и региональном этапах олимпиад</a:t>
            </a: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54307891"/>
              </p:ext>
            </p:extLst>
          </p:nvPr>
        </p:nvGraphicFramePr>
        <p:xfrm>
          <a:off x="457200" y="1935163"/>
          <a:ext cx="8229600" cy="307168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59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5921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3262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Год 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77965" marR="77965" marT="0" marB="0"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Муниципальный этап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77965" marR="77965" marT="0" marB="0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Региональный этап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77965" marR="77965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Количество участников 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77965" marR="7796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Количество победителей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77965" marR="7796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Количество призёров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77965" marR="7796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Количество участников 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77965" marR="77965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2018- 2019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77965" marR="7796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77965" marR="7796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77965" marR="7796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77965" marR="7796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77965" marR="77965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2019-</a:t>
                      </a:r>
                      <a:r>
                        <a:rPr lang="ru-RU" sz="1400" baseline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2020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77965" marR="7796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77965" marR="7796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77965" marR="7796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77965" marR="7796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77965" marR="77965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2020- 2021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77965" marR="7796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Calibri"/>
                          <a:ea typeface="Times New Roman"/>
                          <a:cs typeface="Times New Roman"/>
                        </a:rPr>
                        <a:t>2</a:t>
                      </a:r>
                    </a:p>
                  </a:txBody>
                  <a:tcPr marL="77965" marR="7796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77965" marR="7796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77965" marR="7796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77965" marR="77965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2021 - 2022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77965" marR="7796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Calibri"/>
                          <a:ea typeface="Times New Roman"/>
                          <a:cs typeface="Times New Roman"/>
                        </a:rPr>
                        <a:t>10</a:t>
                      </a:r>
                    </a:p>
                  </a:txBody>
                  <a:tcPr marL="77965" marR="7796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77965" marR="7796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77965" marR="7796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77965" marR="77965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2022-2023</a:t>
                      </a:r>
                    </a:p>
                  </a:txBody>
                  <a:tcPr marL="77965" marR="7796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</a:t>
                      </a:r>
                    </a:p>
                  </a:txBody>
                  <a:tcPr marL="77965" marR="7796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77965" marR="7796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77965" marR="7796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77965" marR="77965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14356"/>
            <a:ext cx="7239000" cy="574138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ru-RU" dirty="0"/>
              <a:t> </a:t>
            </a:r>
            <a:r>
              <a:rPr lang="ru-RU" b="1" dirty="0"/>
              <a:t>Цель: </a:t>
            </a:r>
            <a:r>
              <a:rPr lang="ru-RU" dirty="0"/>
              <a:t>Создать оптимальные условия для качественной подготовки обучающихся 9, 11-х классов к государственной итоговой аттестации по образовательным программам среднего общего и основного общего образования (далее – ГИА). Реализовать права выпускников на получение качественного образования.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Задачи: </a:t>
            </a:r>
            <a:br>
              <a:rPr lang="ru-RU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42984"/>
            <a:ext cx="8363272" cy="5312752"/>
          </a:xfrm>
        </p:spPr>
        <p:txBody>
          <a:bodyPr>
            <a:normAutofit fontScale="85000" lnSpcReduction="20000"/>
          </a:bodyPr>
          <a:lstStyle/>
          <a:p>
            <a:r>
              <a:rPr lang="ru-RU" dirty="0"/>
              <a:t>1. Повысить качество образования по общеобразовательным предметам. </a:t>
            </a:r>
          </a:p>
          <a:p>
            <a:endParaRPr lang="ru-RU" dirty="0"/>
          </a:p>
          <a:p>
            <a:r>
              <a:rPr lang="ru-RU" dirty="0"/>
              <a:t>2. Обеспечить непрерывное психолого-педагогическое сопровождение выпускников в процессе подготовки к государственной итоговой аттестации в форме ЕГЭ; ОГЭ.</a:t>
            </a:r>
          </a:p>
          <a:p>
            <a:endParaRPr lang="ru-RU" dirty="0"/>
          </a:p>
          <a:p>
            <a:r>
              <a:rPr lang="ru-RU" dirty="0"/>
              <a:t> 3. Выявить ресурсы обеспечения качества подготовки обучающихся к ЕГЭ; ОГЭ. </a:t>
            </a:r>
          </a:p>
          <a:p>
            <a:endParaRPr lang="ru-RU" dirty="0"/>
          </a:p>
          <a:p>
            <a:r>
              <a:rPr lang="ru-RU" dirty="0"/>
              <a:t>4. Сформировать теоретические и практические знания, умения и навыки обучающихся по общеобразовательным предметам, необходимые для сдачи ОГЭ и ЕГЭ. </a:t>
            </a:r>
          </a:p>
          <a:p>
            <a:endParaRPr lang="ru-RU" dirty="0"/>
          </a:p>
          <a:p>
            <a:r>
              <a:rPr lang="ru-RU" dirty="0"/>
              <a:t>5. Повысить уровень образования педагогов через предметные курсы, обменом опыта, самообразование.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85794"/>
            <a:ext cx="8147248" cy="4786346"/>
          </a:xfrm>
        </p:spPr>
        <p:txBody>
          <a:bodyPr>
            <a:normAutofit fontScale="85000" lnSpcReduction="20000"/>
          </a:bodyPr>
          <a:lstStyle/>
          <a:p>
            <a:r>
              <a:rPr lang="ru-RU" dirty="0"/>
              <a:t>6. Обеспечить функционирование школьных методических объединения учителей по всем аспектам подготовки выпускников к государственной итоговой аттестации.</a:t>
            </a:r>
          </a:p>
          <a:p>
            <a:endParaRPr lang="ru-RU" dirty="0"/>
          </a:p>
          <a:p>
            <a:r>
              <a:rPr lang="ru-RU" dirty="0"/>
              <a:t> 7. Информировать родителей об итогах диагностических, контрольных работ; о порядке подготовки и проведения ЕГЭ; ОГЭ. </a:t>
            </a:r>
          </a:p>
          <a:p>
            <a:endParaRPr lang="ru-RU" dirty="0"/>
          </a:p>
          <a:p>
            <a:r>
              <a:rPr lang="ru-RU" dirty="0"/>
              <a:t>8. Обеспечить ознакомление обучающихся и их родителей с нормативно-правовыми  документами  по подготовке и  </a:t>
            </a:r>
            <a:r>
              <a:rPr lang="ru-RU" dirty="0" err="1"/>
              <a:t>проведениюГИА</a:t>
            </a:r>
            <a:r>
              <a:rPr lang="ru-RU" dirty="0"/>
              <a:t>. </a:t>
            </a:r>
          </a:p>
          <a:p>
            <a:endParaRPr lang="ru-RU" dirty="0"/>
          </a:p>
          <a:p>
            <a:r>
              <a:rPr lang="ru-RU" dirty="0"/>
              <a:t>9. Организовать диагностические процедуры и мониторинговые исследования с целью определения степени готовности выпускников к ГИА.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268</TotalTime>
  <Words>692</Words>
  <Application>Microsoft Office PowerPoint</Application>
  <PresentationFormat>Экран (4:3)</PresentationFormat>
  <Paragraphs>248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6" baseType="lpstr">
      <vt:lpstr>Calibri</vt:lpstr>
      <vt:lpstr>Constantia</vt:lpstr>
      <vt:lpstr>Times New Roman</vt:lpstr>
      <vt:lpstr>Wingdings 2</vt:lpstr>
      <vt:lpstr>Поток</vt:lpstr>
      <vt:lpstr>МКОУ «Любимовская  средняя общеобразовательная школа» Кореневского района Курской области </vt:lpstr>
      <vt:lpstr>Анализ результатов ОГЭ  2019-2022гг.</vt:lpstr>
      <vt:lpstr>Анализ результатов ЕГЭ</vt:lpstr>
      <vt:lpstr>Количество выпускников 9 класса, получивших аттестат </vt:lpstr>
      <vt:lpstr>Количество выпускников 11 класса, получивших аттестат  </vt:lpstr>
      <vt:lpstr>Анализ участия в муниципальном и региональном этапах олимпиад</vt:lpstr>
      <vt:lpstr>Презентация PowerPoint</vt:lpstr>
      <vt:lpstr>Задачи:  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МКОУ «Ольговская средняя общеобразовательная школа» кореневского района  курской области</dc:title>
  <dc:creator>Вадим</dc:creator>
  <cp:lastModifiedBy>Елена Белоусова</cp:lastModifiedBy>
  <cp:revision>31</cp:revision>
  <dcterms:created xsi:type="dcterms:W3CDTF">2023-10-30T15:37:50Z</dcterms:created>
  <dcterms:modified xsi:type="dcterms:W3CDTF">2023-11-01T04:33:02Z</dcterms:modified>
</cp:coreProperties>
</file>